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Canva Sans Bold" charset="1" panose="020B0803030501040103"/>
      <p:regular r:id="rId26"/>
    </p:embeddedFont>
    <p:embeddedFont>
      <p:font typeface="Canva Sans" charset="1" panose="020B0503030501040103"/>
      <p:regular r:id="rId27"/>
    </p:embeddedFont>
    <p:embeddedFont>
      <p:font typeface="Bobby Jones" charset="1" panose="00000000000000000000"/>
      <p:regular r:id="rId28"/>
    </p:embeddedFont>
    <p:embeddedFont>
      <p:font typeface="Open Sans Bold" charset="1" panose="00000000000000000000"/>
      <p:regular r:id="rId29"/>
    </p:embeddedFont>
    <p:embeddedFont>
      <p:font typeface="Open Sans" charset="1" panose="00000000000000000000"/>
      <p:regular r:id="rId30"/>
    </p:embeddedFont>
    <p:embeddedFont>
      <p:font typeface="Canva Sans Medium" charset="1" panose="020B0603030501040103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sv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23.jpe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033591"/>
            <a:ext cx="182880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Introducción a la Inteligencía Artificial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71180"/>
            <a:ext cx="182880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Arnulfo Pérez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0861" y="159703"/>
            <a:ext cx="1386030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 cerebro evolucionado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57517"/>
            <a:ext cx="16948844" cy="8148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2306" indent="-386153" lvl="1">
              <a:lnSpc>
                <a:spcPts val="5008"/>
              </a:lnSpc>
              <a:buFont typeface="Arial"/>
              <a:buChar char="•"/>
            </a:pPr>
            <a:r>
              <a:rPr lang="en-US" b="true" sz="357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Energía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20% 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del consumo corporal (vs. 2% de peso).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Cocción de alimentos: Liberó energía para crecimiento cerebral (Wrangham, 2009).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Masa encefálica: Aumentó un 250% en 2 millones de años.</a:t>
            </a:r>
          </a:p>
          <a:p>
            <a:pPr algn="l" marL="772306" indent="-386153" lvl="1">
              <a:lnSpc>
                <a:spcPts val="5008"/>
              </a:lnSpc>
              <a:buFont typeface="Arial"/>
              <a:buChar char="•"/>
            </a:pPr>
            <a:r>
              <a:rPr lang="en-US" b="true" sz="357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Presiones evolutivas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b="true" sz="3577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Selección social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Cooperación (caza, crianza).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Conflictos grupales (violencia territorial).</a:t>
            </a:r>
          </a:p>
          <a:p>
            <a:pPr algn="l" marL="1544612" indent="-514871" lvl="2">
              <a:lnSpc>
                <a:spcPts val="5008"/>
              </a:lnSpc>
              <a:buFont typeface="Arial"/>
              <a:buChar char="⚬"/>
            </a:pPr>
            <a:r>
              <a:rPr lang="en-US" b="true" sz="3577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Cognición emergente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Lenguaje → Manipulación/alianzas.</a:t>
            </a:r>
          </a:p>
          <a:p>
            <a:pPr algn="l" marL="2316918" indent="-579230" lvl="3">
              <a:lnSpc>
                <a:spcPts val="5008"/>
              </a:lnSpc>
              <a:buFont typeface="Arial"/>
              <a:buChar char="￭"/>
            </a:pP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Pensamiento a</a:t>
            </a:r>
            <a:r>
              <a:rPr lang="en-US" sz="35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bstracto → Planificación de estrategias.</a:t>
            </a:r>
          </a:p>
          <a:p>
            <a:pPr algn="l">
              <a:lnSpc>
                <a:spcPts val="5008"/>
              </a:lnSpc>
            </a:pPr>
          </a:p>
          <a:p>
            <a:pPr algn="l">
              <a:lnSpc>
                <a:spcPts val="500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31794"/>
            <a:ext cx="1828800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Social como Motor Evolutivo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3105785"/>
            <a:ext cx="18083619" cy="718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stu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dios isotópicos en fósiles muestran correlación entre dieta carnívora y aumento cerebral (*Lee-Thorp, 2010*)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termogénesis de alimentos cocidos permitió mayor disponibilidad de glucosa (Organ et al., 2011)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Primates no humanos con mayor volumen cerebral muestran: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Mayor complejidad en alianzas (Dunbar, 1998)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Capacidad para engaño táctico (Byrne &amp; Whiten, 1988)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Registros arqueológicos demuestran: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Violencia intergrupal sistemática (Nataruk, Kenya)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Rituales de cohesión social tempranos (Blombos Cave, 70,000 BP)</a:t>
            </a:r>
          </a:p>
          <a:p>
            <a:pPr algn="l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8291" y="5771664"/>
            <a:ext cx="1446276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Secuencia evolutiva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Necesi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dad de coordinación grupal → Lenguaje básico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Demandas de manipulación social → Teoría de la mente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Planificación de estrategias a largo plazo → Pensamiento abstracto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552519" y="1610372"/>
            <a:ext cx="1446276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Abstracción como Subproducto</a:t>
            </a:r>
          </a:p>
          <a:p>
            <a:pPr algn="ctr">
              <a:lnSpc>
                <a:spcPts val="1288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4573" y="2257513"/>
            <a:ext cx="4356336" cy="1900452"/>
          </a:xfrm>
          <a:custGeom>
            <a:avLst/>
            <a:gdLst/>
            <a:ahLst/>
            <a:cxnLst/>
            <a:rect r="r" b="b" t="t" l="l"/>
            <a:pathLst>
              <a:path h="1900452" w="4356336">
                <a:moveTo>
                  <a:pt x="0" y="0"/>
                </a:moveTo>
                <a:lnTo>
                  <a:pt x="4356337" y="0"/>
                </a:lnTo>
                <a:lnTo>
                  <a:pt x="4356337" y="1900451"/>
                </a:lnTo>
                <a:lnTo>
                  <a:pt x="0" y="1900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4573" y="4427672"/>
            <a:ext cx="4910750" cy="5302376"/>
          </a:xfrm>
          <a:custGeom>
            <a:avLst/>
            <a:gdLst/>
            <a:ahLst/>
            <a:cxnLst/>
            <a:rect r="r" b="b" t="t" l="l"/>
            <a:pathLst>
              <a:path h="5302376" w="4910750">
                <a:moveTo>
                  <a:pt x="0" y="0"/>
                </a:moveTo>
                <a:lnTo>
                  <a:pt x="4910751" y="0"/>
                </a:lnTo>
                <a:lnTo>
                  <a:pt x="4910751" y="5302376"/>
                </a:lnTo>
                <a:lnTo>
                  <a:pt x="0" y="5302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3" t="0" r="-243" b="-2047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4157964"/>
            <a:ext cx="8548232" cy="5572084"/>
          </a:xfrm>
          <a:custGeom>
            <a:avLst/>
            <a:gdLst/>
            <a:ahLst/>
            <a:cxnLst/>
            <a:rect r="r" b="b" t="t" l="l"/>
            <a:pathLst>
              <a:path h="5572084" w="8548232">
                <a:moveTo>
                  <a:pt x="0" y="0"/>
                </a:moveTo>
                <a:lnTo>
                  <a:pt x="8548232" y="0"/>
                </a:lnTo>
                <a:lnTo>
                  <a:pt x="8548232" y="5572084"/>
                </a:lnTo>
                <a:lnTo>
                  <a:pt x="0" y="55720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0404" y="467718"/>
            <a:ext cx="1658719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Davi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Hubel y Torsten Wiesel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24888" y="2398602"/>
            <a:ext cx="10801417" cy="763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1981,</a:t>
            </a: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Nobel Prize in Physiology. </a:t>
            </a:r>
          </a:p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Visual fields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24966" y="2342749"/>
            <a:ext cx="3734334" cy="2800751"/>
          </a:xfrm>
          <a:custGeom>
            <a:avLst/>
            <a:gdLst/>
            <a:ahLst/>
            <a:cxnLst/>
            <a:rect r="r" b="b" t="t" l="l"/>
            <a:pathLst>
              <a:path h="2800751" w="3734334">
                <a:moveTo>
                  <a:pt x="0" y="0"/>
                </a:moveTo>
                <a:lnTo>
                  <a:pt x="3734334" y="0"/>
                </a:lnTo>
                <a:lnTo>
                  <a:pt x="3734334" y="2800751"/>
                </a:lnTo>
                <a:lnTo>
                  <a:pt x="0" y="2800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50837" y="857250"/>
            <a:ext cx="453437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AlexNet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1634" y="5687470"/>
            <a:ext cx="16864732" cy="32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AlexNet es una arquitectura de red neuronal convolucional (CNN)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ImageNet Large Scale Visual Recognition Challenge (ILSVRC). 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Clasifica imágenes en 1,000 categorías distintas de objetos y es considerada la primera aplicación ampliamente reconocida de redes convolucionales profundas en reconocimiento visual a gran escala.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Desarrollada en 2012 por Alex Krizhevsky  Ilya Sutskever y Geoffrey Hinton en la University of Toronto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viable gracias al uso de unidades de procesamiento gráfico (GPUs)</a:t>
            </a:r>
          </a:p>
          <a:p>
            <a:pPr algn="ctr">
              <a:lnSpc>
                <a:spcPts val="3674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72500" y="3730629"/>
            <a:ext cx="8958567" cy="6083085"/>
          </a:xfrm>
          <a:custGeom>
            <a:avLst/>
            <a:gdLst/>
            <a:ahLst/>
            <a:cxnLst/>
            <a:rect r="r" b="b" t="t" l="l"/>
            <a:pathLst>
              <a:path h="6083085" w="8958567">
                <a:moveTo>
                  <a:pt x="0" y="0"/>
                </a:moveTo>
                <a:lnTo>
                  <a:pt x="8958567" y="0"/>
                </a:lnTo>
                <a:lnTo>
                  <a:pt x="8958567" y="6083085"/>
                </a:lnTo>
                <a:lnTo>
                  <a:pt x="0" y="60830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4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64832"/>
            <a:ext cx="17506636" cy="473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30"/>
              </a:lnSpc>
            </a:pPr>
            <a:r>
              <a:rPr lang="en-US" sz="902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Ran</a:t>
            </a:r>
            <a:r>
              <a:rPr lang="en-US" b="true" sz="902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dom Multimodel Deep Learning (RMDL)</a:t>
            </a:r>
          </a:p>
          <a:p>
            <a:pPr algn="ctr">
              <a:lnSpc>
                <a:spcPts val="12630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5873" y="2479309"/>
            <a:ext cx="17722127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1: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rápido, intuitivo, emocional. Detecta patrones, pero es vulnerable a errores y sesgos.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2: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lento, racional, reflexivo. Es más preciso, pero exige mayor esfuerzo cognitivo.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sesgos evolucionaron para optimizar la supervivencia en entornos ancestrales. En entornos de peligro inminente (ej.: depredadores), la velocidad era más crucial que la precisión.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 tribus pequeñas, la disidencia podía ser mortal.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selección natural no "optimizó" la racionalidad, sino</a:t>
            </a: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 heurísticas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para problemas recurrentes. Lo adaptativo en el Pleistoceno no lo es en el siglo XXI.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82937" y="615713"/>
            <a:ext cx="1828800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Daniel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Kahneman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86738" y="441996"/>
            <a:ext cx="1289720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Sabiduría de las masas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2877" y="2353410"/>
            <a:ext cx="17264663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1906,Francis Galton observó en una feria, en una rifa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el promedio de las estimaciones fue sorprendentemente preciso. 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Condiciones para la sabiduría colectiva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Diversidad cognitiva: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diferentes perspectivas, conocimientos, heurísticas.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Independencia: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que cada participante opine sin conocer la opinión de los demás.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Descentralización y agregación efectiva: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un mecanismo para combinar los aportes.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36890" y="-264"/>
            <a:ext cx="1463206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ocur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l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 multitu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b="true" sz="9200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2376" y="2187709"/>
            <a:ext cx="17915624" cy="1018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Cuan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 el grupo pier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independenci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 ve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nf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nciado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por pres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ón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cial,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ama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o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mie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 a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ser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cluido, la sabiduría colec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iva degenera en pensamiento </a:t>
            </a: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groupthink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experimentos de </a:t>
            </a: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Solomon Asch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 los años 50 mostraron que una persona rodeada de individuos que afirman algo falso </a:t>
            </a: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tiende a alinearse con el grupo.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b="true" sz="3399" strike="noStrike" u="none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Extraordinary Popular Delusions and the Madness of Crowds (1841), Charles Mackay. El autor cayó él mismo en una burbuja bursátil décadas después. 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Groupthink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desarrollado por el psicólogo social</a:t>
            </a:r>
            <a:r>
              <a:rPr lang="en-US" b="true" sz="3399" strike="noStrike" u="non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Irving Janis </a:t>
            </a:r>
            <a:r>
              <a:rPr lang="en-US" sz="3399" strike="noStrike" u="none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su libro Victims of Groupthink (1972). Patrón de pensamiento colectivo que ocurre cuando el deseo de armonía o conformidad lleva a sus miembros a suprimir dudas, silenciar opiniones disidentes y evitar el pensamiento crítico, a fin de preservar la cohesión.</a:t>
            </a: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7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70865" y="441996"/>
            <a:ext cx="634627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Conciencia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50524"/>
            <a:ext cx="16844283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Conciencia es la capacidad de tener experiencias subjetivas</a:t>
            </a:r>
          </a:p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Autoconciencia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Percepción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Subjetividad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Intencionalidad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Capacidad de respuesta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67706" y="3646891"/>
            <a:ext cx="9665" cy="36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162378"/>
            <a:ext cx="18288000" cy="789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3"/>
              </a:lnSpc>
            </a:pPr>
            <a:r>
              <a:rPr lang="en-US" sz="3481" b="true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</a:t>
            </a:r>
            <a:r>
              <a:rPr lang="en-US" b="true" sz="3481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Arnulfo Pérez Pérez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arnulfo.perez@zintegra.com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Ph.D. Electrical and Computer Engineering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Disertación: Parallel Segmentation of Range Images on a Hypercube-connected Distributed Computer.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M.S. Electrical and Computer Engineering 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Mask Decompositions for Digital Image Processing.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Licenciatura en Física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UNIVERSIDAD AUTÓNOMA DE NUEVO LEÓN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Análisis Teórico experimental del comportamiento temporal de potenciales transmembrana de un axón.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83008" y="857250"/>
            <a:ext cx="149219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Carácter de la Inteligencia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88780" y="3922423"/>
            <a:ext cx="14921985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Objetiva/Subjetiva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Contextual/Absoluta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Concreta/Constructo sociocultural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Medible/Inconmensurable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Acotada/Ilimitada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Unidimensional/Multifacética</a:t>
            </a:r>
          </a:p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Superinteligencia débil/fuerte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8576" y="159703"/>
            <a:ext cx="1155084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Estructura del curso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0161" y="2699013"/>
            <a:ext cx="7689370" cy="7284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 y su emulación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¿Qué es la inteligencia?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Historia de la IA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Inteligencia Artificial (IA)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Como funciona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infraestructura de la IA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Impacto social de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gobernanza de la IA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mercado laboral </a:t>
            </a:r>
          </a:p>
          <a:p>
            <a:pPr algn="l" marL="749693" indent="-374847" lvl="1">
              <a:lnSpc>
                <a:spcPts val="4861"/>
              </a:lnSpc>
              <a:buAutoNum type="arabicPeriod" startAt="1"/>
            </a:pPr>
            <a:r>
              <a:rPr lang="en-US" b="true" sz="347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IA en la cultura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IA en la ficción</a:t>
            </a:r>
          </a:p>
          <a:p>
            <a:pPr algn="l" marL="1499387" indent="-499796" lvl="2">
              <a:lnSpc>
                <a:spcPts val="4861"/>
              </a:lnSpc>
              <a:buAutoNum type="alphaLcPeriod" startAt="1"/>
            </a:pPr>
            <a:r>
              <a:rPr lang="en-US" sz="34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futuro y reflexión final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3017498"/>
            <a:ext cx="6897757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IA a nivel conceptual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Riesgos y oportunidades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Dilemas y desafíos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percepción social de la IA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papel de la ciudadanía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5968" y="1869067"/>
            <a:ext cx="68977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Temario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93724" y="1869067"/>
            <a:ext cx="95470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Objetivos de comprensión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37102" y="4917631"/>
            <a:ext cx="3531150" cy="566549"/>
            <a:chOff x="0" y="0"/>
            <a:chExt cx="5974457" cy="7878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-59176"/>
              <a:ext cx="4910158" cy="905886"/>
            </a:xfrm>
            <a:custGeom>
              <a:avLst/>
              <a:gdLst/>
              <a:ahLst/>
              <a:cxnLst/>
              <a:rect r="r" b="b" t="t" l="l"/>
              <a:pathLst>
                <a:path h="905886" w="4910158">
                  <a:moveTo>
                    <a:pt x="4296348" y="846750"/>
                  </a:moveTo>
                  <a:cubicBezTo>
                    <a:pt x="3939887" y="854694"/>
                    <a:pt x="3909742" y="587355"/>
                    <a:pt x="3682543" y="567326"/>
                  </a:cubicBezTo>
                  <a:cubicBezTo>
                    <a:pt x="3598547" y="567350"/>
                    <a:pt x="3567886" y="595268"/>
                    <a:pt x="3500714" y="656424"/>
                  </a:cubicBezTo>
                  <a:cubicBezTo>
                    <a:pt x="3285558" y="905886"/>
                    <a:pt x="2850448" y="904538"/>
                    <a:pt x="2636810" y="656393"/>
                  </a:cubicBezTo>
                  <a:cubicBezTo>
                    <a:pt x="2528230" y="536610"/>
                    <a:pt x="2381789" y="536615"/>
                    <a:pt x="2273196" y="656419"/>
                  </a:cubicBezTo>
                  <a:cubicBezTo>
                    <a:pt x="2060940" y="904958"/>
                    <a:pt x="1621392" y="904766"/>
                    <a:pt x="1409312" y="656392"/>
                  </a:cubicBezTo>
                  <a:cubicBezTo>
                    <a:pt x="1342144" y="595267"/>
                    <a:pt x="1311484" y="567350"/>
                    <a:pt x="1227504" y="567350"/>
                  </a:cubicBezTo>
                  <a:cubicBezTo>
                    <a:pt x="1001601" y="586696"/>
                    <a:pt x="968973" y="855145"/>
                    <a:pt x="613733" y="846728"/>
                  </a:cubicBezTo>
                  <a:cubicBezTo>
                    <a:pt x="261912" y="856341"/>
                    <a:pt x="222920" y="585451"/>
                    <a:pt x="0" y="567350"/>
                  </a:cubicBezTo>
                  <a:lnTo>
                    <a:pt x="0" y="59350"/>
                  </a:lnTo>
                  <a:cubicBezTo>
                    <a:pt x="356780" y="51532"/>
                    <a:pt x="386326" y="318650"/>
                    <a:pt x="613732" y="338774"/>
                  </a:cubicBezTo>
                  <a:cubicBezTo>
                    <a:pt x="697723" y="338750"/>
                    <a:pt x="728379" y="310833"/>
                    <a:pt x="795551" y="249676"/>
                  </a:cubicBezTo>
                  <a:cubicBezTo>
                    <a:pt x="1011345" y="0"/>
                    <a:pt x="1445468" y="1618"/>
                    <a:pt x="1659445" y="249705"/>
                  </a:cubicBezTo>
                  <a:cubicBezTo>
                    <a:pt x="1767989" y="369489"/>
                    <a:pt x="1914490" y="369485"/>
                    <a:pt x="2023059" y="249681"/>
                  </a:cubicBezTo>
                  <a:cubicBezTo>
                    <a:pt x="2236041" y="902"/>
                    <a:pt x="2674470" y="1395"/>
                    <a:pt x="2886944" y="249706"/>
                  </a:cubicBezTo>
                  <a:cubicBezTo>
                    <a:pt x="2995632" y="369500"/>
                    <a:pt x="3141911" y="369479"/>
                    <a:pt x="3250589" y="249668"/>
                  </a:cubicBezTo>
                  <a:cubicBezTo>
                    <a:pt x="3460415" y="1941"/>
                    <a:pt x="3903723" y="1136"/>
                    <a:pt x="4114492" y="249708"/>
                  </a:cubicBezTo>
                  <a:cubicBezTo>
                    <a:pt x="4181676" y="310832"/>
                    <a:pt x="4212337" y="338749"/>
                    <a:pt x="4296347" y="338749"/>
                  </a:cubicBezTo>
                  <a:cubicBezTo>
                    <a:pt x="4523899" y="318590"/>
                    <a:pt x="4553666" y="51402"/>
                    <a:pt x="4910158" y="59350"/>
                  </a:cubicBezTo>
                  <a:lnTo>
                    <a:pt x="4910158" y="567350"/>
                  </a:lnTo>
                  <a:cubicBezTo>
                    <a:pt x="4685307" y="586405"/>
                    <a:pt x="4649639" y="855848"/>
                    <a:pt x="4296348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2554948">
            <a:off x="11034367" y="3361064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7"/>
                </a:lnTo>
                <a:lnTo>
                  <a:pt x="0" y="920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647442">
            <a:off x="6950402" y="5688396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6" y="0"/>
                </a:lnTo>
                <a:lnTo>
                  <a:pt x="344956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240686">
            <a:off x="10449995" y="5783646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210173">
            <a:off x="6874047" y="332347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41973" y="3073507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7"/>
                </a:lnTo>
                <a:lnTo>
                  <a:pt x="0" y="920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11349368" y="468300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400000">
            <a:off x="6330090" y="4683002"/>
            <a:ext cx="344955" cy="920997"/>
          </a:xfrm>
          <a:custGeom>
            <a:avLst/>
            <a:gdLst/>
            <a:ahLst/>
            <a:cxnLst/>
            <a:rect r="r" b="b" t="t" l="l"/>
            <a:pathLst>
              <a:path h="920997" w="344955">
                <a:moveTo>
                  <a:pt x="0" y="0"/>
                </a:moveTo>
                <a:lnTo>
                  <a:pt x="344955" y="0"/>
                </a:lnTo>
                <a:lnTo>
                  <a:pt x="344955" y="920996"/>
                </a:lnTo>
                <a:lnTo>
                  <a:pt x="0" y="920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400000">
            <a:off x="3179036" y="4724227"/>
            <a:ext cx="295581" cy="789172"/>
          </a:xfrm>
          <a:custGeom>
            <a:avLst/>
            <a:gdLst/>
            <a:ahLst/>
            <a:cxnLst/>
            <a:rect r="r" b="b" t="t" l="l"/>
            <a:pathLst>
              <a:path h="789172" w="295581">
                <a:moveTo>
                  <a:pt x="0" y="0"/>
                </a:moveTo>
                <a:lnTo>
                  <a:pt x="295581" y="0"/>
                </a:lnTo>
                <a:lnTo>
                  <a:pt x="295581" y="789172"/>
                </a:lnTo>
                <a:lnTo>
                  <a:pt x="0" y="789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4801001">
            <a:off x="4408362" y="2200733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4" y="0"/>
                </a:lnTo>
                <a:lnTo>
                  <a:pt x="392784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334357">
            <a:off x="4841364" y="2994600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5" y="0"/>
                </a:lnTo>
                <a:lnTo>
                  <a:pt x="392785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559381">
            <a:off x="13391447" y="2264715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4" y="0"/>
                </a:lnTo>
                <a:lnTo>
                  <a:pt x="392784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10593792">
            <a:off x="12559957" y="1661852"/>
            <a:ext cx="392785" cy="742376"/>
          </a:xfrm>
          <a:custGeom>
            <a:avLst/>
            <a:gdLst/>
            <a:ahLst/>
            <a:cxnLst/>
            <a:rect r="r" b="b" t="t" l="l"/>
            <a:pathLst>
              <a:path h="742376" w="392785">
                <a:moveTo>
                  <a:pt x="0" y="0"/>
                </a:moveTo>
                <a:lnTo>
                  <a:pt x="392785" y="0"/>
                </a:lnTo>
                <a:lnTo>
                  <a:pt x="392785" y="742376"/>
                </a:lnTo>
                <a:lnTo>
                  <a:pt x="0" y="742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10800000">
            <a:off x="4627315" y="7312363"/>
            <a:ext cx="3130875" cy="859001"/>
          </a:xfrm>
          <a:custGeom>
            <a:avLst/>
            <a:gdLst/>
            <a:ahLst/>
            <a:cxnLst/>
            <a:rect r="r" b="b" t="t" l="l"/>
            <a:pathLst>
              <a:path h="859001" w="3130875">
                <a:moveTo>
                  <a:pt x="0" y="0"/>
                </a:moveTo>
                <a:lnTo>
                  <a:pt x="3130875" y="0"/>
                </a:lnTo>
                <a:lnTo>
                  <a:pt x="3130875" y="859001"/>
                </a:lnTo>
                <a:lnTo>
                  <a:pt x="0" y="8590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093106">
            <a:off x="1012878" y="6290958"/>
            <a:ext cx="2559468" cy="2042921"/>
          </a:xfrm>
          <a:custGeom>
            <a:avLst/>
            <a:gdLst/>
            <a:ahLst/>
            <a:cxnLst/>
            <a:rect r="r" b="b" t="t" l="l"/>
            <a:pathLst>
              <a:path h="2042921" w="2559468">
                <a:moveTo>
                  <a:pt x="0" y="0"/>
                </a:moveTo>
                <a:lnTo>
                  <a:pt x="2559468" y="0"/>
                </a:lnTo>
                <a:lnTo>
                  <a:pt x="2559468" y="2042922"/>
                </a:lnTo>
                <a:lnTo>
                  <a:pt x="0" y="204292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-768215" y="305814"/>
            <a:ext cx="3008417" cy="358087"/>
            <a:chOff x="0" y="0"/>
            <a:chExt cx="5974457" cy="7878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-59176"/>
              <a:ext cx="6618592" cy="905886"/>
            </a:xfrm>
            <a:custGeom>
              <a:avLst/>
              <a:gdLst/>
              <a:ahLst/>
              <a:cxnLst/>
              <a:rect r="r" b="b" t="t" l="l"/>
              <a:pathLst>
                <a:path h="905886" w="6618592">
                  <a:moveTo>
                    <a:pt x="5791214" y="846750"/>
                  </a:moveTo>
                  <a:cubicBezTo>
                    <a:pt x="5310726" y="854694"/>
                    <a:pt x="5270093" y="587355"/>
                    <a:pt x="4963843" y="567326"/>
                  </a:cubicBezTo>
                  <a:cubicBezTo>
                    <a:pt x="4850621" y="567350"/>
                    <a:pt x="4809293" y="595268"/>
                    <a:pt x="4718749" y="656424"/>
                  </a:cubicBezTo>
                  <a:cubicBezTo>
                    <a:pt x="4428731" y="905886"/>
                    <a:pt x="3842229" y="904538"/>
                    <a:pt x="3554258" y="656393"/>
                  </a:cubicBezTo>
                  <a:cubicBezTo>
                    <a:pt x="3407900" y="536610"/>
                    <a:pt x="3210505" y="536615"/>
                    <a:pt x="3064129" y="656419"/>
                  </a:cubicBezTo>
                  <a:cubicBezTo>
                    <a:pt x="2778021" y="904958"/>
                    <a:pt x="2185537" y="904766"/>
                    <a:pt x="1899667" y="656392"/>
                  </a:cubicBezTo>
                  <a:cubicBezTo>
                    <a:pt x="1809128" y="595267"/>
                    <a:pt x="1767800" y="567350"/>
                    <a:pt x="1654600" y="567350"/>
                  </a:cubicBezTo>
                  <a:cubicBezTo>
                    <a:pt x="1350096" y="586696"/>
                    <a:pt x="1306116" y="855145"/>
                    <a:pt x="827275" y="846728"/>
                  </a:cubicBezTo>
                  <a:cubicBezTo>
                    <a:pt x="353041" y="856341"/>
                    <a:pt x="300483" y="585451"/>
                    <a:pt x="0" y="567350"/>
                  </a:cubicBezTo>
                  <a:lnTo>
                    <a:pt x="0" y="59350"/>
                  </a:lnTo>
                  <a:cubicBezTo>
                    <a:pt x="480918" y="51532"/>
                    <a:pt x="520744" y="318650"/>
                    <a:pt x="827273" y="338774"/>
                  </a:cubicBezTo>
                  <a:cubicBezTo>
                    <a:pt x="940488" y="338750"/>
                    <a:pt x="981810" y="310833"/>
                    <a:pt x="1072354" y="249676"/>
                  </a:cubicBezTo>
                  <a:cubicBezTo>
                    <a:pt x="1363231" y="0"/>
                    <a:pt x="1948402" y="1618"/>
                    <a:pt x="2236831" y="249705"/>
                  </a:cubicBezTo>
                  <a:cubicBezTo>
                    <a:pt x="2383141" y="369489"/>
                    <a:pt x="2580615" y="369485"/>
                    <a:pt x="2726959" y="249681"/>
                  </a:cubicBezTo>
                  <a:cubicBezTo>
                    <a:pt x="3014047" y="902"/>
                    <a:pt x="3605021" y="1395"/>
                    <a:pt x="3891423" y="249706"/>
                  </a:cubicBezTo>
                  <a:cubicBezTo>
                    <a:pt x="4037929" y="369500"/>
                    <a:pt x="4235104" y="369479"/>
                    <a:pt x="4381595" y="249668"/>
                  </a:cubicBezTo>
                  <a:cubicBezTo>
                    <a:pt x="4664427" y="1941"/>
                    <a:pt x="5261979" y="1136"/>
                    <a:pt x="5546084" y="249708"/>
                  </a:cubicBezTo>
                  <a:cubicBezTo>
                    <a:pt x="5636644" y="310832"/>
                    <a:pt x="5677972" y="338749"/>
                    <a:pt x="5791212" y="338749"/>
                  </a:cubicBezTo>
                  <a:cubicBezTo>
                    <a:pt x="6097939" y="318590"/>
                    <a:pt x="6138063" y="51402"/>
                    <a:pt x="6618592" y="59350"/>
                  </a:cubicBezTo>
                  <a:lnTo>
                    <a:pt x="6618592" y="567350"/>
                  </a:lnTo>
                  <a:cubicBezTo>
                    <a:pt x="6315507" y="586405"/>
                    <a:pt x="6267429" y="855848"/>
                    <a:pt x="5791214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367278" y="8870356"/>
            <a:ext cx="3008417" cy="358087"/>
            <a:chOff x="0" y="0"/>
            <a:chExt cx="5974457" cy="7878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-59176"/>
              <a:ext cx="6618592" cy="905886"/>
            </a:xfrm>
            <a:custGeom>
              <a:avLst/>
              <a:gdLst/>
              <a:ahLst/>
              <a:cxnLst/>
              <a:rect r="r" b="b" t="t" l="l"/>
              <a:pathLst>
                <a:path h="905886" w="6618592">
                  <a:moveTo>
                    <a:pt x="5791214" y="846750"/>
                  </a:moveTo>
                  <a:cubicBezTo>
                    <a:pt x="5310726" y="854694"/>
                    <a:pt x="5270093" y="587355"/>
                    <a:pt x="4963843" y="567326"/>
                  </a:cubicBezTo>
                  <a:cubicBezTo>
                    <a:pt x="4850621" y="567350"/>
                    <a:pt x="4809293" y="595268"/>
                    <a:pt x="4718749" y="656424"/>
                  </a:cubicBezTo>
                  <a:cubicBezTo>
                    <a:pt x="4428731" y="905886"/>
                    <a:pt x="3842229" y="904538"/>
                    <a:pt x="3554258" y="656393"/>
                  </a:cubicBezTo>
                  <a:cubicBezTo>
                    <a:pt x="3407900" y="536610"/>
                    <a:pt x="3210505" y="536615"/>
                    <a:pt x="3064129" y="656419"/>
                  </a:cubicBezTo>
                  <a:cubicBezTo>
                    <a:pt x="2778021" y="904958"/>
                    <a:pt x="2185537" y="904766"/>
                    <a:pt x="1899667" y="656392"/>
                  </a:cubicBezTo>
                  <a:cubicBezTo>
                    <a:pt x="1809128" y="595267"/>
                    <a:pt x="1767800" y="567350"/>
                    <a:pt x="1654600" y="567350"/>
                  </a:cubicBezTo>
                  <a:cubicBezTo>
                    <a:pt x="1350096" y="586696"/>
                    <a:pt x="1306116" y="855145"/>
                    <a:pt x="827275" y="846728"/>
                  </a:cubicBezTo>
                  <a:cubicBezTo>
                    <a:pt x="353041" y="856341"/>
                    <a:pt x="300483" y="585451"/>
                    <a:pt x="0" y="567350"/>
                  </a:cubicBezTo>
                  <a:lnTo>
                    <a:pt x="0" y="59350"/>
                  </a:lnTo>
                  <a:cubicBezTo>
                    <a:pt x="480918" y="51532"/>
                    <a:pt x="520744" y="318650"/>
                    <a:pt x="827273" y="338774"/>
                  </a:cubicBezTo>
                  <a:cubicBezTo>
                    <a:pt x="940488" y="338750"/>
                    <a:pt x="981810" y="310833"/>
                    <a:pt x="1072354" y="249676"/>
                  </a:cubicBezTo>
                  <a:cubicBezTo>
                    <a:pt x="1363231" y="0"/>
                    <a:pt x="1948402" y="1618"/>
                    <a:pt x="2236831" y="249705"/>
                  </a:cubicBezTo>
                  <a:cubicBezTo>
                    <a:pt x="2383141" y="369489"/>
                    <a:pt x="2580615" y="369485"/>
                    <a:pt x="2726959" y="249681"/>
                  </a:cubicBezTo>
                  <a:cubicBezTo>
                    <a:pt x="3014047" y="902"/>
                    <a:pt x="3605021" y="1395"/>
                    <a:pt x="3891423" y="249706"/>
                  </a:cubicBezTo>
                  <a:cubicBezTo>
                    <a:pt x="4037929" y="369500"/>
                    <a:pt x="4235104" y="369479"/>
                    <a:pt x="4381595" y="249668"/>
                  </a:cubicBezTo>
                  <a:cubicBezTo>
                    <a:pt x="4664427" y="1941"/>
                    <a:pt x="5261979" y="1136"/>
                    <a:pt x="5546084" y="249708"/>
                  </a:cubicBezTo>
                  <a:cubicBezTo>
                    <a:pt x="5636644" y="310832"/>
                    <a:pt x="5677972" y="338749"/>
                    <a:pt x="5791212" y="338749"/>
                  </a:cubicBezTo>
                  <a:cubicBezTo>
                    <a:pt x="6097939" y="318590"/>
                    <a:pt x="6138063" y="51402"/>
                    <a:pt x="6618592" y="59350"/>
                  </a:cubicBezTo>
                  <a:lnTo>
                    <a:pt x="6618592" y="567350"/>
                  </a:lnTo>
                  <a:cubicBezTo>
                    <a:pt x="6315507" y="586405"/>
                    <a:pt x="6267429" y="855848"/>
                    <a:pt x="5791214" y="846750"/>
                  </a:cubicBezTo>
                  <a:close/>
                </a:path>
              </a:pathLst>
            </a:custGeom>
            <a:solidFill>
              <a:srgbClr val="CAE8D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9827" y="792366"/>
            <a:ext cx="2715788" cy="289336"/>
            <a:chOff x="0" y="0"/>
            <a:chExt cx="5974457" cy="78780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-59176"/>
              <a:ext cx="7394531" cy="905886"/>
            </a:xfrm>
            <a:custGeom>
              <a:avLst/>
              <a:gdLst/>
              <a:ahLst/>
              <a:cxnLst/>
              <a:rect r="r" b="b" t="t" l="l"/>
              <a:pathLst>
                <a:path h="905886" w="7394531">
                  <a:moveTo>
                    <a:pt x="6470154" y="846750"/>
                  </a:moveTo>
                  <a:cubicBezTo>
                    <a:pt x="5933336" y="854694"/>
                    <a:pt x="5887939" y="587355"/>
                    <a:pt x="5545786" y="567326"/>
                  </a:cubicBezTo>
                  <a:cubicBezTo>
                    <a:pt x="5419290" y="567350"/>
                    <a:pt x="5373116" y="595268"/>
                    <a:pt x="5271957" y="656424"/>
                  </a:cubicBezTo>
                  <a:cubicBezTo>
                    <a:pt x="4947939" y="905886"/>
                    <a:pt x="4292678" y="904538"/>
                    <a:pt x="3970946" y="656393"/>
                  </a:cubicBezTo>
                  <a:cubicBezTo>
                    <a:pt x="3807429" y="536610"/>
                    <a:pt x="3586893" y="536615"/>
                    <a:pt x="3423356" y="656419"/>
                  </a:cubicBezTo>
                  <a:cubicBezTo>
                    <a:pt x="3103706" y="904958"/>
                    <a:pt x="2441761" y="904766"/>
                    <a:pt x="2122376" y="656392"/>
                  </a:cubicBezTo>
                  <a:cubicBezTo>
                    <a:pt x="2021224" y="595267"/>
                    <a:pt x="1975050" y="567350"/>
                    <a:pt x="1848579" y="567350"/>
                  </a:cubicBezTo>
                  <a:cubicBezTo>
                    <a:pt x="1508377" y="586696"/>
                    <a:pt x="1459240" y="855145"/>
                    <a:pt x="924261" y="846728"/>
                  </a:cubicBezTo>
                  <a:cubicBezTo>
                    <a:pt x="394430" y="856341"/>
                    <a:pt x="335710" y="585451"/>
                    <a:pt x="0" y="567350"/>
                  </a:cubicBezTo>
                  <a:lnTo>
                    <a:pt x="0" y="59350"/>
                  </a:lnTo>
                  <a:cubicBezTo>
                    <a:pt x="537299" y="51532"/>
                    <a:pt x="581794" y="318650"/>
                    <a:pt x="924260" y="338774"/>
                  </a:cubicBezTo>
                  <a:cubicBezTo>
                    <a:pt x="1050748" y="338750"/>
                    <a:pt x="1096913" y="310833"/>
                    <a:pt x="1198073" y="249676"/>
                  </a:cubicBezTo>
                  <a:cubicBezTo>
                    <a:pt x="1523051" y="0"/>
                    <a:pt x="2176826" y="1618"/>
                    <a:pt x="2499068" y="249705"/>
                  </a:cubicBezTo>
                  <a:cubicBezTo>
                    <a:pt x="2662531" y="369489"/>
                    <a:pt x="2883157" y="369485"/>
                    <a:pt x="3046658" y="249681"/>
                  </a:cubicBezTo>
                  <a:cubicBezTo>
                    <a:pt x="3367402" y="902"/>
                    <a:pt x="4027660" y="1395"/>
                    <a:pt x="4347639" y="249706"/>
                  </a:cubicBezTo>
                  <a:cubicBezTo>
                    <a:pt x="4511321" y="369500"/>
                    <a:pt x="4731612" y="369479"/>
                    <a:pt x="4895276" y="249668"/>
                  </a:cubicBezTo>
                  <a:cubicBezTo>
                    <a:pt x="5211267" y="1941"/>
                    <a:pt x="5878874" y="1136"/>
                    <a:pt x="6196286" y="249708"/>
                  </a:cubicBezTo>
                  <a:cubicBezTo>
                    <a:pt x="6297462" y="310832"/>
                    <a:pt x="6343636" y="338749"/>
                    <a:pt x="6470152" y="338749"/>
                  </a:cubicBezTo>
                  <a:cubicBezTo>
                    <a:pt x="6812838" y="318590"/>
                    <a:pt x="6857666" y="51402"/>
                    <a:pt x="7394531" y="59350"/>
                  </a:cubicBezTo>
                  <a:lnTo>
                    <a:pt x="7394531" y="567350"/>
                  </a:lnTo>
                  <a:cubicBezTo>
                    <a:pt x="7055914" y="586405"/>
                    <a:pt x="7002200" y="855848"/>
                    <a:pt x="6470154" y="846750"/>
                  </a:cubicBezTo>
                  <a:close/>
                </a:path>
              </a:pathLst>
            </a:custGeom>
            <a:solidFill>
              <a:srgbClr val="9FCFC1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245320" y="9356908"/>
            <a:ext cx="2715788" cy="289336"/>
            <a:chOff x="0" y="0"/>
            <a:chExt cx="5974457" cy="78780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-59176"/>
              <a:ext cx="7394531" cy="905886"/>
            </a:xfrm>
            <a:custGeom>
              <a:avLst/>
              <a:gdLst/>
              <a:ahLst/>
              <a:cxnLst/>
              <a:rect r="r" b="b" t="t" l="l"/>
              <a:pathLst>
                <a:path h="905886" w="7394531">
                  <a:moveTo>
                    <a:pt x="6470154" y="846750"/>
                  </a:moveTo>
                  <a:cubicBezTo>
                    <a:pt x="5933336" y="854694"/>
                    <a:pt x="5887939" y="587355"/>
                    <a:pt x="5545786" y="567326"/>
                  </a:cubicBezTo>
                  <a:cubicBezTo>
                    <a:pt x="5419290" y="567350"/>
                    <a:pt x="5373116" y="595268"/>
                    <a:pt x="5271957" y="656424"/>
                  </a:cubicBezTo>
                  <a:cubicBezTo>
                    <a:pt x="4947939" y="905886"/>
                    <a:pt x="4292678" y="904538"/>
                    <a:pt x="3970946" y="656393"/>
                  </a:cubicBezTo>
                  <a:cubicBezTo>
                    <a:pt x="3807429" y="536610"/>
                    <a:pt x="3586893" y="536615"/>
                    <a:pt x="3423356" y="656419"/>
                  </a:cubicBezTo>
                  <a:cubicBezTo>
                    <a:pt x="3103706" y="904958"/>
                    <a:pt x="2441761" y="904766"/>
                    <a:pt x="2122376" y="656392"/>
                  </a:cubicBezTo>
                  <a:cubicBezTo>
                    <a:pt x="2021224" y="595267"/>
                    <a:pt x="1975050" y="567350"/>
                    <a:pt x="1848579" y="567350"/>
                  </a:cubicBezTo>
                  <a:cubicBezTo>
                    <a:pt x="1508377" y="586696"/>
                    <a:pt x="1459240" y="855145"/>
                    <a:pt x="924261" y="846728"/>
                  </a:cubicBezTo>
                  <a:cubicBezTo>
                    <a:pt x="394430" y="856341"/>
                    <a:pt x="335710" y="585451"/>
                    <a:pt x="0" y="567350"/>
                  </a:cubicBezTo>
                  <a:lnTo>
                    <a:pt x="0" y="59350"/>
                  </a:lnTo>
                  <a:cubicBezTo>
                    <a:pt x="537299" y="51532"/>
                    <a:pt x="581794" y="318650"/>
                    <a:pt x="924260" y="338774"/>
                  </a:cubicBezTo>
                  <a:cubicBezTo>
                    <a:pt x="1050748" y="338750"/>
                    <a:pt x="1096913" y="310833"/>
                    <a:pt x="1198073" y="249676"/>
                  </a:cubicBezTo>
                  <a:cubicBezTo>
                    <a:pt x="1523051" y="0"/>
                    <a:pt x="2176826" y="1618"/>
                    <a:pt x="2499068" y="249705"/>
                  </a:cubicBezTo>
                  <a:cubicBezTo>
                    <a:pt x="2662531" y="369489"/>
                    <a:pt x="2883157" y="369485"/>
                    <a:pt x="3046658" y="249681"/>
                  </a:cubicBezTo>
                  <a:cubicBezTo>
                    <a:pt x="3367402" y="902"/>
                    <a:pt x="4027660" y="1395"/>
                    <a:pt x="4347639" y="249706"/>
                  </a:cubicBezTo>
                  <a:cubicBezTo>
                    <a:pt x="4511321" y="369500"/>
                    <a:pt x="4731612" y="369479"/>
                    <a:pt x="4895276" y="249668"/>
                  </a:cubicBezTo>
                  <a:cubicBezTo>
                    <a:pt x="5211267" y="1941"/>
                    <a:pt x="5878874" y="1136"/>
                    <a:pt x="6196286" y="249708"/>
                  </a:cubicBezTo>
                  <a:cubicBezTo>
                    <a:pt x="6297462" y="310832"/>
                    <a:pt x="6343636" y="338749"/>
                    <a:pt x="6470152" y="338749"/>
                  </a:cubicBezTo>
                  <a:cubicBezTo>
                    <a:pt x="6812838" y="318590"/>
                    <a:pt x="6857666" y="51402"/>
                    <a:pt x="7394531" y="59350"/>
                  </a:cubicBezTo>
                  <a:lnTo>
                    <a:pt x="7394531" y="567350"/>
                  </a:lnTo>
                  <a:cubicBezTo>
                    <a:pt x="7055914" y="586405"/>
                    <a:pt x="7002200" y="855848"/>
                    <a:pt x="6470154" y="846750"/>
                  </a:cubicBezTo>
                  <a:close/>
                </a:path>
              </a:pathLst>
            </a:custGeom>
            <a:solidFill>
              <a:srgbClr val="9FCFC1"/>
            </a:solidFill>
          </p:spPr>
        </p:sp>
      </p:grpSp>
      <p:sp>
        <p:nvSpPr>
          <p:cNvPr name="Freeform 26" id="26"/>
          <p:cNvSpPr/>
          <p:nvPr/>
        </p:nvSpPr>
        <p:spPr>
          <a:xfrm flipH="false" flipV="false" rot="8100000">
            <a:off x="11531769" y="7040162"/>
            <a:ext cx="2229672" cy="1284247"/>
          </a:xfrm>
          <a:custGeom>
            <a:avLst/>
            <a:gdLst/>
            <a:ahLst/>
            <a:cxnLst/>
            <a:rect r="r" b="b" t="t" l="l"/>
            <a:pathLst>
              <a:path h="1284247" w="2229672">
                <a:moveTo>
                  <a:pt x="0" y="0"/>
                </a:moveTo>
                <a:lnTo>
                  <a:pt x="2229672" y="0"/>
                </a:lnTo>
                <a:lnTo>
                  <a:pt x="2229672" y="1284247"/>
                </a:lnTo>
                <a:lnTo>
                  <a:pt x="0" y="128424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2802941">
            <a:off x="10991875" y="7279634"/>
            <a:ext cx="429939" cy="537204"/>
          </a:xfrm>
          <a:custGeom>
            <a:avLst/>
            <a:gdLst/>
            <a:ahLst/>
            <a:cxnLst/>
            <a:rect r="r" b="b" t="t" l="l"/>
            <a:pathLst>
              <a:path h="537204" w="429939">
                <a:moveTo>
                  <a:pt x="0" y="0"/>
                </a:moveTo>
                <a:lnTo>
                  <a:pt x="429939" y="0"/>
                </a:lnTo>
                <a:lnTo>
                  <a:pt x="429939" y="537204"/>
                </a:lnTo>
                <a:lnTo>
                  <a:pt x="0" y="53720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4350274">
            <a:off x="12532662" y="3212299"/>
            <a:ext cx="883957" cy="335904"/>
          </a:xfrm>
          <a:custGeom>
            <a:avLst/>
            <a:gdLst/>
            <a:ahLst/>
            <a:cxnLst/>
            <a:rect r="r" b="b" t="t" l="l"/>
            <a:pathLst>
              <a:path h="335904" w="883957">
                <a:moveTo>
                  <a:pt x="0" y="0"/>
                </a:moveTo>
                <a:lnTo>
                  <a:pt x="883957" y="0"/>
                </a:lnTo>
                <a:lnTo>
                  <a:pt x="883957" y="335903"/>
                </a:lnTo>
                <a:lnTo>
                  <a:pt x="0" y="335903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-6256098">
            <a:off x="4885448" y="1728522"/>
            <a:ext cx="1094088" cy="415753"/>
          </a:xfrm>
          <a:custGeom>
            <a:avLst/>
            <a:gdLst/>
            <a:ahLst/>
            <a:cxnLst/>
            <a:rect r="r" b="b" t="t" l="l"/>
            <a:pathLst>
              <a:path h="415753" w="1094088">
                <a:moveTo>
                  <a:pt x="0" y="0"/>
                </a:moveTo>
                <a:lnTo>
                  <a:pt x="1094088" y="0"/>
                </a:lnTo>
                <a:lnTo>
                  <a:pt x="1094088" y="415754"/>
                </a:lnTo>
                <a:lnTo>
                  <a:pt x="0" y="41575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7437253" y="4737926"/>
            <a:ext cx="3130847" cy="4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5"/>
              </a:lnSpc>
            </a:pPr>
            <a:r>
              <a:rPr lang="en-US" sz="3753">
                <a:solidFill>
                  <a:srgbClr val="011B16"/>
                </a:solidFill>
                <a:latin typeface="Bobby Jones"/>
                <a:ea typeface="Bobby Jones"/>
                <a:cs typeface="Bobby Jones"/>
                <a:sym typeface="Bobby Jones"/>
              </a:rPr>
              <a:t>Inteligencia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932983" y="4932922"/>
            <a:ext cx="1785236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CONCIENCIA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987502" y="6756833"/>
            <a:ext cx="2545001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SISTEMA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712662" y="6756833"/>
            <a:ext cx="2638869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CONCEPTOS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221827" y="4932922"/>
            <a:ext cx="3417250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GENESIS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725013" y="257928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SENTIDOS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930383" y="2094689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65164" y="990600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cerebro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852570" y="111442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Objetivos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288314" y="6344178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Eficiencia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871064" y="8550613"/>
            <a:ext cx="2126481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Información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44000" y="7606085"/>
            <a:ext cx="168905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cognición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322589" y="8569138"/>
            <a:ext cx="2126481" cy="727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entropía</a:t>
            </a:r>
          </a:p>
          <a:p>
            <a:pPr algn="just">
              <a:lnSpc>
                <a:spcPts val="2977"/>
              </a:lnSpc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13759052" y="6956858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Evolución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538366" y="7644185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Sustrato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704408" y="2177076"/>
            <a:ext cx="2321512" cy="727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cuerpo</a:t>
            </a:r>
          </a:p>
          <a:p>
            <a:pPr algn="r">
              <a:lnSpc>
                <a:spcPts val="2977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5367904" y="8304714"/>
            <a:ext cx="1629616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FUNCIÓN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7113749" y="8304714"/>
            <a:ext cx="182822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emergencia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3538397" y="8304714"/>
            <a:ext cx="1795053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ESTRUCTURA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4137296" y="2439101"/>
            <a:ext cx="245996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Atención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2166071" y="3294719"/>
            <a:ext cx="2321512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Visión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399914" y="3655472"/>
            <a:ext cx="2459964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alberdrío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68742" y="4845401"/>
            <a:ext cx="2397958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77"/>
              </a:lnSpc>
            </a:pPr>
            <a:r>
              <a:rPr lang="en-US" sz="212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vida interior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1135753" y="2558050"/>
            <a:ext cx="2384448" cy="355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b="true" sz="2126">
                <a:solidFill>
                  <a:srgbClr val="38998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MOTIVACIÓN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161022"/>
            <a:ext cx="7046864" cy="4694973"/>
          </a:xfrm>
          <a:custGeom>
            <a:avLst/>
            <a:gdLst/>
            <a:ahLst/>
            <a:cxnLst/>
            <a:rect r="r" b="b" t="t" l="l"/>
            <a:pathLst>
              <a:path h="4694973" w="7046864">
                <a:moveTo>
                  <a:pt x="0" y="0"/>
                </a:moveTo>
                <a:lnTo>
                  <a:pt x="7046864" y="0"/>
                </a:lnTo>
                <a:lnTo>
                  <a:pt x="7046864" y="4694973"/>
                </a:lnTo>
                <a:lnTo>
                  <a:pt x="0" y="4694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15876" y="380582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16658" y="5508509"/>
            <a:ext cx="4423780" cy="4423780"/>
          </a:xfrm>
          <a:custGeom>
            <a:avLst/>
            <a:gdLst/>
            <a:ahLst/>
            <a:cxnLst/>
            <a:rect r="r" b="b" t="t" l="l"/>
            <a:pathLst>
              <a:path h="4423780" w="4423780">
                <a:moveTo>
                  <a:pt x="0" y="0"/>
                </a:moveTo>
                <a:lnTo>
                  <a:pt x="4423780" y="0"/>
                </a:lnTo>
                <a:lnTo>
                  <a:pt x="4423780" y="4423780"/>
                </a:lnTo>
                <a:lnTo>
                  <a:pt x="0" y="44237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97943" y="673490"/>
            <a:ext cx="1105221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Natural vs Artificial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19870" y="156852"/>
            <a:ext cx="135122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Inteligencia y cognición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17674" y="2015820"/>
            <a:ext cx="15941626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RAE: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Entender y resolver problemas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se refiere a los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procesos cognitivos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que consumen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información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para aprender, recordar, razonar, resolver problemas, y tomar decisiones.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73187" y="4329760"/>
            <a:ext cx="15941626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Percepción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Atención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Memoria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Resolución de problemas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Toma de decisiones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Razonamiento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Aprendizaje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Pensamiento crítico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Creatividad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87787" y="1023877"/>
            <a:ext cx="6287637" cy="4684290"/>
          </a:xfrm>
          <a:custGeom>
            <a:avLst/>
            <a:gdLst/>
            <a:ahLst/>
            <a:cxnLst/>
            <a:rect r="r" b="b" t="t" l="l"/>
            <a:pathLst>
              <a:path h="4684290" w="6287637">
                <a:moveTo>
                  <a:pt x="0" y="0"/>
                </a:moveTo>
                <a:lnTo>
                  <a:pt x="6287637" y="0"/>
                </a:lnTo>
                <a:lnTo>
                  <a:pt x="6287637" y="4684290"/>
                </a:lnTo>
                <a:lnTo>
                  <a:pt x="0" y="46842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8329" y="6236182"/>
            <a:ext cx="5476015" cy="3627860"/>
          </a:xfrm>
          <a:custGeom>
            <a:avLst/>
            <a:gdLst/>
            <a:ahLst/>
            <a:cxnLst/>
            <a:rect r="r" b="b" t="t" l="l"/>
            <a:pathLst>
              <a:path h="3627860" w="5476015">
                <a:moveTo>
                  <a:pt x="0" y="0"/>
                </a:moveTo>
                <a:lnTo>
                  <a:pt x="5476015" y="0"/>
                </a:lnTo>
                <a:lnTo>
                  <a:pt x="5476015" y="3627860"/>
                </a:lnTo>
                <a:lnTo>
                  <a:pt x="0" y="3627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04700" y="6205809"/>
            <a:ext cx="9264432" cy="4724229"/>
          </a:xfrm>
          <a:custGeom>
            <a:avLst/>
            <a:gdLst/>
            <a:ahLst/>
            <a:cxnLst/>
            <a:rect r="r" b="b" t="t" l="l"/>
            <a:pathLst>
              <a:path h="4724229" w="9264432">
                <a:moveTo>
                  <a:pt x="0" y="0"/>
                </a:moveTo>
                <a:lnTo>
                  <a:pt x="9264433" y="0"/>
                </a:lnTo>
                <a:lnTo>
                  <a:pt x="9264433" y="4724229"/>
                </a:lnTo>
                <a:lnTo>
                  <a:pt x="0" y="47242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065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5573" y="978390"/>
            <a:ext cx="7089127" cy="4729777"/>
          </a:xfrm>
          <a:custGeom>
            <a:avLst/>
            <a:gdLst/>
            <a:ahLst/>
            <a:cxnLst/>
            <a:rect r="r" b="b" t="t" l="l"/>
            <a:pathLst>
              <a:path h="4729777" w="7089127">
                <a:moveTo>
                  <a:pt x="0" y="0"/>
                </a:moveTo>
                <a:lnTo>
                  <a:pt x="7089127" y="0"/>
                </a:lnTo>
                <a:lnTo>
                  <a:pt x="7089127" y="4729777"/>
                </a:lnTo>
                <a:lnTo>
                  <a:pt x="0" y="4729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8548" y="1749781"/>
            <a:ext cx="6393941" cy="5964348"/>
          </a:xfrm>
          <a:custGeom>
            <a:avLst/>
            <a:gdLst/>
            <a:ahLst/>
            <a:cxnLst/>
            <a:rect r="r" b="b" t="t" l="l"/>
            <a:pathLst>
              <a:path h="5964348" w="6393941">
                <a:moveTo>
                  <a:pt x="0" y="0"/>
                </a:moveTo>
                <a:lnTo>
                  <a:pt x="6393942" y="0"/>
                </a:lnTo>
                <a:lnTo>
                  <a:pt x="6393942" y="5964349"/>
                </a:lnTo>
                <a:lnTo>
                  <a:pt x="0" y="5964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33942" y="1923930"/>
            <a:ext cx="8113483" cy="5616051"/>
          </a:xfrm>
          <a:custGeom>
            <a:avLst/>
            <a:gdLst/>
            <a:ahLst/>
            <a:cxnLst/>
            <a:rect r="r" b="b" t="t" l="l"/>
            <a:pathLst>
              <a:path h="5616051" w="8113483">
                <a:moveTo>
                  <a:pt x="0" y="0"/>
                </a:moveTo>
                <a:lnTo>
                  <a:pt x="8113483" y="0"/>
                </a:lnTo>
                <a:lnTo>
                  <a:pt x="8113483" y="5616051"/>
                </a:lnTo>
                <a:lnTo>
                  <a:pt x="0" y="5616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38901" y="857250"/>
            <a:ext cx="1301019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 e hipocampo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414841"/>
            <a:ext cx="16600956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Evalúa riesgos y modula respuesta emotiva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Hipocampo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Formación de recuerdos; Consolidación de la memoria; Navegación espacial y formación de mapas cognitivos.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Amígdala y el Hipocampo actúan como filtros sensoriales, seleccionando la información relevante, modulando la percepción y el comportamiento.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DAGr8z2XYLs</dc:identifier>
  <dcterms:modified xsi:type="dcterms:W3CDTF">2011-08-01T06:04:30Z</dcterms:modified>
  <cp:revision>1</cp:revision>
  <dc:title>Inteligencia</dc:title>
</cp:coreProperties>
</file>

<file path=docProps/thumbnail.jpeg>
</file>